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77" r:id="rId2"/>
    <p:sldId id="316" r:id="rId3"/>
    <p:sldId id="299" r:id="rId4"/>
    <p:sldId id="317" r:id="rId5"/>
    <p:sldId id="318" r:id="rId6"/>
    <p:sldId id="319" r:id="rId7"/>
    <p:sldId id="320" r:id="rId8"/>
    <p:sldId id="300" r:id="rId9"/>
    <p:sldId id="321" r:id="rId10"/>
    <p:sldId id="315" r:id="rId11"/>
    <p:sldId id="314" r:id="rId12"/>
    <p:sldId id="313" r:id="rId13"/>
    <p:sldId id="312" r:id="rId14"/>
    <p:sldId id="311" r:id="rId15"/>
    <p:sldId id="310" r:id="rId16"/>
    <p:sldId id="308" r:id="rId17"/>
    <p:sldId id="307" r:id="rId18"/>
    <p:sldId id="306" r:id="rId19"/>
    <p:sldId id="305" r:id="rId20"/>
    <p:sldId id="304" r:id="rId21"/>
    <p:sldId id="303" r:id="rId22"/>
    <p:sldId id="302" r:id="rId23"/>
    <p:sldId id="301" r:id="rId24"/>
    <p:sldId id="297" r:id="rId25"/>
    <p:sldId id="296" r:id="rId26"/>
    <p:sldId id="295" r:id="rId27"/>
    <p:sldId id="294" r:id="rId28"/>
    <p:sldId id="293" r:id="rId29"/>
    <p:sldId id="292" r:id="rId30"/>
    <p:sldId id="291" r:id="rId31"/>
    <p:sldId id="290" r:id="rId32"/>
    <p:sldId id="289" r:id="rId33"/>
    <p:sldId id="288" r:id="rId34"/>
    <p:sldId id="287" r:id="rId35"/>
    <p:sldId id="258" r:id="rId36"/>
    <p:sldId id="257" r:id="rId37"/>
    <p:sldId id="259" r:id="rId38"/>
    <p:sldId id="286" r:id="rId39"/>
    <p:sldId id="285" r:id="rId40"/>
    <p:sldId id="284" r:id="rId41"/>
    <p:sldId id="283" r:id="rId42"/>
    <p:sldId id="282" r:id="rId43"/>
    <p:sldId id="281" r:id="rId44"/>
    <p:sldId id="280" r:id="rId45"/>
    <p:sldId id="279" r:id="rId46"/>
    <p:sldId id="260" r:id="rId47"/>
    <p:sldId id="263" r:id="rId48"/>
    <p:sldId id="261" r:id="rId49"/>
    <p:sldId id="262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3" r:id="rId59"/>
    <p:sldId id="274" r:id="rId60"/>
    <p:sldId id="275" r:id="rId61"/>
    <p:sldId id="322" r:id="rId62"/>
    <p:sldId id="324" r:id="rId63"/>
    <p:sldId id="32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3836"/>
  </p:normalViewPr>
  <p:slideViewPr>
    <p:cSldViewPr snapToGrid="0" snapToObjects="1">
      <p:cViewPr varScale="1">
        <p:scale>
          <a:sx n="80" d="100"/>
          <a:sy n="80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7342377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2574637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62954402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2726425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9542451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1542802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76752455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64486074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225453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4622893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5359722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1543402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89180196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5041912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5323724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061269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02238055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F8951-686D-3A4B-821F-E156A25BFD83}" type="datetimeFigureOut">
              <a:rPr lang="en-FR" smtClean="0"/>
              <a:t>07/05/2022</a:t>
            </a:fld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1B132-6B03-C047-8C3F-47A8832E36F5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5442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 de texte 1">
            <a:extLst>
              <a:ext uri="{FF2B5EF4-FFF2-40B4-BE49-F238E27FC236}">
                <a16:creationId xmlns:a16="http://schemas.microsoft.com/office/drawing/2014/main" id="{A55AAF79-3AF3-DACE-5D43-38C85FBE8087}"/>
              </a:ext>
            </a:extLst>
          </p:cNvPr>
          <p:cNvSpPr txBox="1"/>
          <p:nvPr/>
        </p:nvSpPr>
        <p:spPr>
          <a:xfrm>
            <a:off x="1652588" y="3043082"/>
            <a:ext cx="8343900" cy="1844351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600" b="1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 Administration des services sous Windows serveur (annuaire (LDAP), DOMAINE, DHCP, DNS) »</a:t>
            </a:r>
            <a:endParaRPr lang="en-FR" sz="1100" b="1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96E64-5240-244F-E846-B42637B4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46"/>
            <a:ext cx="2333101" cy="130016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886BF-6D07-2AE0-9EDD-BFADBEB77586}"/>
              </a:ext>
            </a:extLst>
          </p:cNvPr>
          <p:cNvSpPr txBox="1"/>
          <p:nvPr/>
        </p:nvSpPr>
        <p:spPr>
          <a:xfrm>
            <a:off x="7734300" y="40881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ACADEMY ENGRAVED LET PLAIN:1.0" panose="02000000000000000000" pitchFamily="2" charset="0"/>
              </a:rPr>
              <a:t>Année scolaire :2021-2022</a:t>
            </a:r>
            <a:r>
              <a:rPr lang="en-FR" sz="2000" b="1" dirty="0">
                <a:effectLst/>
                <a:latin typeface="ACADEMY ENGRAVED LET PLAIN:1.0" panose="02000000000000000000" pitchFamily="2" charset="0"/>
              </a:rPr>
              <a:t> </a:t>
            </a:r>
            <a:endParaRPr lang="en-FR" sz="2000" b="1" dirty="0">
              <a:latin typeface="ACADEMY ENGRAVED LET PLAIN:1.0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D6AFE-136B-4111-E115-EA596E6633EC}"/>
              </a:ext>
            </a:extLst>
          </p:cNvPr>
          <p:cNvSpPr txBox="1"/>
          <p:nvPr/>
        </p:nvSpPr>
        <p:spPr>
          <a:xfrm>
            <a:off x="9194560" y="4911246"/>
            <a:ext cx="2125903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/>
              <a:t>Réalisé par :</a:t>
            </a:r>
            <a:endParaRPr lang="en-FR" sz="2000" b="1" u="sng" dirty="0"/>
          </a:p>
          <a:p>
            <a:r>
              <a:rPr lang="fr-FR" b="1" dirty="0">
                <a:latin typeface="ACADEMY ENGRAVED LET PLAIN:1.0" panose="02000000000000000000" pitchFamily="2" charset="0"/>
              </a:rPr>
              <a:t>Abousbaa Mouad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Jaouahar Mohamed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Kiker Reda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Lisser Oussama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Touil Mohammed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r>
              <a:rPr lang="fr-FR" b="1" dirty="0">
                <a:latin typeface="ACADEMY ENGRAVED LET PLAIN:1.0" panose="02000000000000000000" pitchFamily="2" charset="0"/>
              </a:rPr>
              <a:t> </a:t>
            </a:r>
            <a:endParaRPr lang="en-FR" b="1" dirty="0">
              <a:latin typeface="ACADEMY ENGRAVED LET PLAIN:1.0" panose="02000000000000000000" pitchFamily="2" charset="0"/>
            </a:endParaRPr>
          </a:p>
          <a:p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089CB-B0C9-3CA9-9015-9B3D1E0CC3F0}"/>
              </a:ext>
            </a:extLst>
          </p:cNvPr>
          <p:cNvSpPr txBox="1"/>
          <p:nvPr/>
        </p:nvSpPr>
        <p:spPr>
          <a:xfrm>
            <a:off x="1166550" y="6035939"/>
            <a:ext cx="355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u="sng" dirty="0"/>
              <a:t>Encadré par Mme Mounia Zaydi</a:t>
            </a:r>
          </a:p>
        </p:txBody>
      </p:sp>
    </p:spTree>
    <p:extLst>
      <p:ext uri="{BB962C8B-B14F-4D97-AF65-F5344CB8AC3E}">
        <p14:creationId xmlns:p14="http://schemas.microsoft.com/office/powerpoint/2010/main" val="25664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30315" y="541538"/>
            <a:ext cx="529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1-Changement du Hostname: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77" y="1213744"/>
            <a:ext cx="6500423" cy="12345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77" y="3462820"/>
            <a:ext cx="6515665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495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07616" y="101185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2-changement de </a:t>
            </a:r>
            <a:r>
              <a:rPr lang="en-US" b="1" dirty="0" err="1">
                <a:solidFill>
                  <a:schemeClr val="bg1"/>
                </a:solidFill>
              </a:rPr>
              <a:t>l’adresse</a:t>
            </a:r>
            <a:r>
              <a:rPr lang="en-US" b="1" dirty="0">
                <a:solidFill>
                  <a:schemeClr val="bg1"/>
                </a:solidFill>
              </a:rPr>
              <a:t> IP: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" y="1037370"/>
            <a:ext cx="6058425" cy="48010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41" y="1037370"/>
            <a:ext cx="3169551" cy="55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736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2" y="801130"/>
            <a:ext cx="5749565" cy="527349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57" y="519165"/>
            <a:ext cx="5786842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000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3" y="1264235"/>
            <a:ext cx="6628454" cy="4343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25623" y="514905"/>
            <a:ext cx="45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3-Installation d’active directory: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" y="2078611"/>
            <a:ext cx="5182049" cy="21871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85" y="3172176"/>
            <a:ext cx="6117427" cy="3341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155402" y="2549128"/>
            <a:ext cx="3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Configuration Core Server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262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0" y="1682260"/>
            <a:ext cx="5240224" cy="28275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38" y="1682259"/>
            <a:ext cx="5829341" cy="28275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38" y="4986795"/>
            <a:ext cx="6153432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4888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5" y="582396"/>
            <a:ext cx="8512278" cy="24843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" y="3262328"/>
            <a:ext cx="5602653" cy="28277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940" y="3598736"/>
            <a:ext cx="579607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7560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" y="222841"/>
            <a:ext cx="7392041" cy="199661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66" y="1385455"/>
            <a:ext cx="8237934" cy="55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110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7" y="942110"/>
            <a:ext cx="9162472" cy="5203700"/>
          </a:xfrm>
        </p:spPr>
      </p:pic>
    </p:spTree>
    <p:extLst>
      <p:ext uri="{BB962C8B-B14F-4D97-AF65-F5344CB8AC3E}">
        <p14:creationId xmlns:p14="http://schemas.microsoft.com/office/powerpoint/2010/main" val="372434259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8400" y="-390833"/>
            <a:ext cx="7959213" cy="781665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4-Installation de </a:t>
            </a:r>
            <a:r>
              <a:rPr lang="en-US" sz="18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ldap</a:t>
            </a:r>
            <a:r>
              <a:rPr lang="en-US" sz="1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</a:t>
            </a:r>
            <a:endParaRPr lang="fr-FR" sz="18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1748901"/>
            <a:ext cx="9144000" cy="4829451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48900"/>
            <a:ext cx="9144000" cy="47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170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43782" y="4460421"/>
            <a:ext cx="5672382" cy="2173889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66857" cy="4119239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45" y="2567568"/>
            <a:ext cx="6456219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001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110" y="0"/>
            <a:ext cx="9905998" cy="1478570"/>
          </a:xfrm>
        </p:spPr>
        <p:txBody>
          <a:bodyPr/>
          <a:lstStyle/>
          <a:p>
            <a:r>
              <a:rPr lang="en-US" dirty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00101" y="1478570"/>
            <a:ext cx="5372099" cy="49317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8000" b="1" u="sng" dirty="0"/>
              <a:t> Introduction générale</a:t>
            </a:r>
          </a:p>
          <a:p>
            <a:pPr marL="0" indent="0">
              <a:buNone/>
            </a:pPr>
            <a:r>
              <a:rPr lang="fr-FR" sz="8000" b="1" u="sng" dirty="0"/>
              <a:t>I-Administration des systèmes</a:t>
            </a:r>
          </a:p>
          <a:p>
            <a:r>
              <a:rPr lang="fr-FR" sz="8000" dirty="0"/>
              <a:t>Serveur et administration </a:t>
            </a:r>
          </a:p>
          <a:p>
            <a:r>
              <a:rPr lang="fr-FR" sz="8000" dirty="0"/>
              <a:t>Objectifs</a:t>
            </a:r>
          </a:p>
          <a:p>
            <a:pPr marL="0" lvl="0" indent="0">
              <a:buNone/>
            </a:pPr>
            <a:r>
              <a:rPr lang="fr-FR" sz="8000" b="1" u="sng" dirty="0"/>
              <a:t>II-Windows Server et ses différents services</a:t>
            </a:r>
          </a:p>
          <a:p>
            <a:pPr lvl="0"/>
            <a:r>
              <a:rPr lang="fr-FR" sz="8000" dirty="0"/>
              <a:t>Windows server </a:t>
            </a:r>
          </a:p>
          <a:p>
            <a:pPr lvl="0"/>
            <a:r>
              <a:rPr lang="fr-FR" sz="8000" dirty="0"/>
              <a:t>Active Directory</a:t>
            </a:r>
          </a:p>
          <a:p>
            <a:pPr lvl="0"/>
            <a:r>
              <a:rPr lang="fr-FR" sz="8000" dirty="0"/>
              <a:t>LDAP</a:t>
            </a:r>
          </a:p>
          <a:p>
            <a:pPr lvl="0"/>
            <a:r>
              <a:rPr lang="fr-FR" sz="8000" dirty="0"/>
              <a:t>Service de noms (DNS)</a:t>
            </a:r>
          </a:p>
          <a:p>
            <a:pPr lvl="0"/>
            <a:r>
              <a:rPr lang="fr-FR" sz="8000" dirty="0"/>
              <a:t> Serveur DHCP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91300" y="1484315"/>
            <a:ext cx="4638675" cy="4926009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8000" b="1" u="sng" dirty="0"/>
              <a:t>III-Réalisation</a:t>
            </a:r>
            <a:endParaRPr lang="fr-FR" sz="8000" b="1" dirty="0"/>
          </a:p>
          <a:p>
            <a:pPr marL="0" indent="0">
              <a:spcBef>
                <a:spcPts val="0"/>
              </a:spcBef>
              <a:buNone/>
            </a:pPr>
            <a:r>
              <a:rPr lang="fr-FR" sz="8000" dirty="0"/>
              <a:t>1-changement du hostname:</a:t>
            </a:r>
            <a:br>
              <a:rPr lang="fr-FR" sz="8000" dirty="0"/>
            </a:br>
            <a:r>
              <a:rPr lang="en-US" sz="8000" dirty="0"/>
              <a:t>2-changement de </a:t>
            </a:r>
            <a:r>
              <a:rPr lang="en-US" sz="8000" dirty="0" err="1"/>
              <a:t>l’adresse</a:t>
            </a:r>
            <a:r>
              <a:rPr lang="en-US" sz="8000" dirty="0"/>
              <a:t> IP:</a:t>
            </a:r>
            <a:br>
              <a:rPr lang="fr-FR" sz="8000" dirty="0"/>
            </a:br>
            <a:r>
              <a:rPr lang="fr-FR" sz="8000" dirty="0"/>
              <a:t>3-installation d'active directory:</a:t>
            </a:r>
            <a:br>
              <a:rPr lang="fr-FR" sz="8000" dirty="0"/>
            </a:br>
            <a:r>
              <a:rPr lang="fr-FR" sz="8000" dirty="0"/>
              <a:t>4-installation LDAP:</a:t>
            </a:r>
            <a:br>
              <a:rPr lang="fr-FR" sz="8000" dirty="0"/>
            </a:br>
            <a:r>
              <a:rPr lang="fr-FR" sz="8000" dirty="0"/>
              <a:t>5-ajout d'un client Windows 10 dans active directory:</a:t>
            </a:r>
            <a:br>
              <a:rPr lang="fr-FR" sz="8000" dirty="0"/>
            </a:br>
            <a:r>
              <a:rPr lang="fr-FR" sz="8000" dirty="0"/>
              <a:t>6-ajout des utilisateur dans active directory:</a:t>
            </a:r>
            <a:br>
              <a:rPr lang="fr-FR" sz="8000" dirty="0"/>
            </a:br>
            <a:r>
              <a:rPr lang="fr-FR" sz="8000" dirty="0"/>
              <a:t>7-limiter l'accès de l'utilisateur:</a:t>
            </a:r>
            <a:br>
              <a:rPr lang="fr-FR" sz="8000" dirty="0"/>
            </a:br>
            <a:r>
              <a:rPr lang="fr-FR" sz="8000" dirty="0"/>
              <a:t>8-Partage de dossier:</a:t>
            </a:r>
            <a:br>
              <a:rPr lang="fr-FR" sz="8000" dirty="0"/>
            </a:br>
            <a:r>
              <a:rPr lang="fr-FR" sz="8000" dirty="0"/>
              <a:t>9-GPO:</a:t>
            </a:r>
            <a:br>
              <a:rPr lang="fr-FR" sz="8000" dirty="0"/>
            </a:br>
            <a:r>
              <a:rPr lang="fr-FR" sz="8000" dirty="0"/>
              <a:t>10-DNS 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0" dirty="0"/>
              <a:t>11-DHCP: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0" b="1" u="sng" dirty="0"/>
              <a:t>Conclusion: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847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99564" y="4863234"/>
            <a:ext cx="6474691" cy="1325563"/>
          </a:xfrm>
        </p:spPr>
        <p:txBody>
          <a:bodyPr>
            <a:normAutofit/>
          </a:bodyPr>
          <a:lstStyle/>
          <a:p>
            <a:r>
              <a:rPr lang="fr-FR" sz="2400" dirty="0"/>
              <a:t>L’installation</a:t>
            </a:r>
            <a:r>
              <a:rPr lang="en-US" sz="2400" dirty="0"/>
              <a:t> </a:t>
            </a:r>
            <a:r>
              <a:rPr lang="fr-FR" sz="2400" dirty="0"/>
              <a:t>va</a:t>
            </a:r>
            <a:r>
              <a:rPr lang="en-US" sz="2400" dirty="0"/>
              <a:t> se lancer </a:t>
            </a:r>
            <a:r>
              <a:rPr lang="en-US" dirty="0"/>
              <a:t>.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4" y="320095"/>
            <a:ext cx="7511869" cy="4351338"/>
          </a:xfrm>
        </p:spPr>
      </p:pic>
    </p:spTree>
    <p:extLst>
      <p:ext uri="{BB962C8B-B14F-4D97-AF65-F5344CB8AC3E}">
        <p14:creationId xmlns:p14="http://schemas.microsoft.com/office/powerpoint/2010/main" val="308171571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44510" y="512907"/>
            <a:ext cx="4832926" cy="2525857"/>
          </a:xfrm>
        </p:spPr>
        <p:txBody>
          <a:bodyPr>
            <a:normAutofit/>
          </a:bodyPr>
          <a:lstStyle/>
          <a:p>
            <a:r>
              <a:rPr lang="en-US" sz="3200" dirty="0" err="1"/>
              <a:t>Ainsi</a:t>
            </a:r>
            <a:r>
              <a:rPr lang="en-US" sz="3200" dirty="0"/>
              <a:t> , on </a:t>
            </a:r>
            <a:r>
              <a:rPr lang="en-US" sz="3200" dirty="0" err="1"/>
              <a:t>finit</a:t>
            </a:r>
            <a:r>
              <a:rPr lang="en-US" sz="3200" dirty="0"/>
              <a:t> </a:t>
            </a:r>
            <a:r>
              <a:rPr lang="en-US" sz="3200" dirty="0" err="1"/>
              <a:t>l’installation</a:t>
            </a:r>
            <a:r>
              <a:rPr lang="en-US" sz="3200" dirty="0"/>
              <a:t> de </a:t>
            </a:r>
            <a:r>
              <a:rPr lang="en-US" sz="3200" dirty="0" err="1"/>
              <a:t>l’Active</a:t>
            </a:r>
            <a:r>
              <a:rPr lang="en-US" sz="3200" dirty="0"/>
              <a:t> Directory Lightweight Directory Services .</a:t>
            </a:r>
            <a:endParaRPr lang="fr-FR" sz="32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1" y="2392219"/>
            <a:ext cx="6936507" cy="4359563"/>
          </a:xfrm>
        </p:spPr>
      </p:pic>
    </p:spTree>
    <p:extLst>
      <p:ext uri="{BB962C8B-B14F-4D97-AF65-F5344CB8AC3E}">
        <p14:creationId xmlns:p14="http://schemas.microsoft.com/office/powerpoint/2010/main" val="121918305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5725" y="4910492"/>
            <a:ext cx="473105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On se </a:t>
            </a:r>
            <a:r>
              <a:rPr lang="en-US" sz="2800" dirty="0" err="1"/>
              <a:t>connecte</a:t>
            </a:r>
            <a:r>
              <a:rPr lang="en-US" sz="2800" dirty="0"/>
              <a:t> sur le path de LDAP </a:t>
            </a:r>
            <a:endParaRPr lang="fr-FR" sz="2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67" y="2564798"/>
            <a:ext cx="2911092" cy="291109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4" y="267854"/>
            <a:ext cx="4517199" cy="34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664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400" y="284946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ouvrant</a:t>
            </a:r>
            <a:r>
              <a:rPr lang="en-US" sz="3200" dirty="0"/>
              <a:t> Administrator Windows power shell , on </a:t>
            </a:r>
            <a:r>
              <a:rPr lang="en-US" sz="3200" dirty="0" err="1"/>
              <a:t>saisit</a:t>
            </a:r>
            <a:r>
              <a:rPr lang="en-US" sz="3200" dirty="0"/>
              <a:t> la </a:t>
            </a:r>
            <a:r>
              <a:rPr lang="en-US" sz="3200" dirty="0" err="1"/>
              <a:t>commande</a:t>
            </a:r>
            <a:r>
              <a:rPr lang="en-US" sz="3200" dirty="0"/>
              <a:t> </a:t>
            </a:r>
            <a:r>
              <a:rPr lang="en-US" sz="3200" dirty="0" err="1"/>
              <a:t>ldp</a:t>
            </a:r>
            <a:r>
              <a:rPr lang="en-US" sz="3200" dirty="0"/>
              <a:t> pour </a:t>
            </a:r>
            <a:r>
              <a:rPr lang="en-US" sz="3200" dirty="0" err="1"/>
              <a:t>s’assurer</a:t>
            </a:r>
            <a:r>
              <a:rPr lang="en-US" sz="3200" dirty="0"/>
              <a:t> </a:t>
            </a:r>
            <a:endParaRPr lang="fr-FR" sz="320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34" y="1690688"/>
            <a:ext cx="8300620" cy="4623372"/>
          </a:xfrm>
        </p:spPr>
      </p:pic>
    </p:spTree>
    <p:extLst>
      <p:ext uri="{BB962C8B-B14F-4D97-AF65-F5344CB8AC3E}">
        <p14:creationId xmlns:p14="http://schemas.microsoft.com/office/powerpoint/2010/main" val="13438011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5-Ajout d'un client Windows 10 dans active directory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1" y="1710531"/>
            <a:ext cx="5022413" cy="4351338"/>
          </a:xfr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6019800" cy="3541714"/>
          </a:xfrm>
        </p:spPr>
        <p:txBody>
          <a:bodyPr/>
          <a:lstStyle/>
          <a:p>
            <a:r>
              <a:rPr lang="fr-FR" dirty="0"/>
              <a:t>changement d</a:t>
            </a:r>
            <a:r>
              <a:rPr lang="en-US" dirty="0"/>
              <a:t>’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fr-FR" dirty="0"/>
              <a:t>généré</a:t>
            </a:r>
            <a:r>
              <a:rPr lang="en-US" dirty="0"/>
              <a:t> par </a:t>
            </a:r>
            <a:r>
              <a:rPr lang="en-US" dirty="0" err="1"/>
              <a:t>dhcp</a:t>
            </a:r>
            <a:r>
              <a:rPr lang="en-US" dirty="0"/>
              <a:t> server -&gt;</a:t>
            </a:r>
            <a:r>
              <a:rPr lang="en-US" dirty="0" err="1"/>
              <a:t>Adresse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statique</a:t>
            </a:r>
            <a:r>
              <a:rPr lang="en-US" dirty="0"/>
              <a:t>.</a:t>
            </a:r>
          </a:p>
          <a:p>
            <a:r>
              <a:rPr lang="en-US" dirty="0"/>
              <a:t>Lier son IP au DNS server </a:t>
            </a:r>
            <a:r>
              <a:rPr lang="fr-FR" dirty="0"/>
              <a:t>crée</a:t>
            </a:r>
            <a:r>
              <a:rPr lang="en-US" dirty="0"/>
              <a:t> </a:t>
            </a:r>
            <a:r>
              <a:rPr lang="fr-FR" dirty="0"/>
              <a:t>dans</a:t>
            </a:r>
            <a:r>
              <a:rPr lang="en-US" dirty="0"/>
              <a:t> windows server 2019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38166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par la </a:t>
            </a:r>
            <a:r>
              <a:rPr lang="en-US" dirty="0" err="1"/>
              <a:t>commande</a:t>
            </a:r>
            <a:r>
              <a:rPr lang="en-US" dirty="0"/>
              <a:t> ping.</a:t>
            </a:r>
            <a:br>
              <a:rPr lang="en-US" dirty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83" y="3218853"/>
            <a:ext cx="10629658" cy="2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221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20" y="2249488"/>
            <a:ext cx="4129173" cy="354171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change </a:t>
            </a:r>
            <a:r>
              <a:rPr lang="en-US" dirty="0" err="1"/>
              <a:t>dans</a:t>
            </a:r>
            <a:r>
              <a:rPr lang="en-US" dirty="0"/>
              <a:t> les proprieties de </a:t>
            </a:r>
            <a:r>
              <a:rPr lang="en-US" dirty="0" err="1"/>
              <a:t>systeme</a:t>
            </a:r>
            <a:r>
              <a:rPr lang="en-US" dirty="0"/>
              <a:t> le </a:t>
            </a:r>
            <a:r>
              <a:rPr lang="en-US" dirty="0" err="1"/>
              <a:t>domaine</a:t>
            </a:r>
            <a:r>
              <a:rPr lang="en-US" dirty="0"/>
              <a:t> </a:t>
            </a:r>
          </a:p>
          <a:p>
            <a:r>
              <a:rPr lang="en-US" dirty="0"/>
              <a:t>On le </a:t>
            </a:r>
            <a:r>
              <a:rPr lang="en-US" dirty="0" err="1"/>
              <a:t>connecte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le </a:t>
            </a:r>
            <a:r>
              <a:rPr lang="en-US" dirty="0" err="1"/>
              <a:t>domaine</a:t>
            </a:r>
            <a:r>
              <a:rPr lang="en-US" dirty="0"/>
              <a:t> </a:t>
            </a:r>
            <a:r>
              <a:rPr lang="en-US" dirty="0" err="1"/>
              <a:t>cree</a:t>
            </a:r>
            <a:r>
              <a:rPr lang="en-US" dirty="0"/>
              <a:t> </a:t>
            </a:r>
            <a:r>
              <a:rPr lang="en-US" dirty="0" err="1"/>
              <a:t>precedement</a:t>
            </a:r>
            <a:r>
              <a:rPr lang="en-US" dirty="0"/>
              <a:t> </a:t>
            </a:r>
            <a:r>
              <a:rPr lang="en-US" dirty="0" err="1"/>
              <a:t>abatira.networks</a:t>
            </a:r>
            <a:r>
              <a:rPr lang="en-US" dirty="0"/>
              <a:t> 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162980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333834"/>
            <a:ext cx="4878387" cy="3373020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que </a:t>
            </a:r>
            <a:r>
              <a:rPr lang="en-US" dirty="0" err="1"/>
              <a:t>abatirauser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l’active</a:t>
            </a:r>
            <a:r>
              <a:rPr lang="en-US" dirty="0"/>
              <a:t> directory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52327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-120767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6-</a:t>
            </a:r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ajout des utilisateur dans active directory: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81" y="1357803"/>
            <a:ext cx="7194373" cy="5063380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309686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Changement</a:t>
            </a:r>
            <a:r>
              <a:rPr lang="en-US" dirty="0"/>
              <a:t> de group pour </a:t>
            </a:r>
            <a:r>
              <a:rPr lang="en-US" dirty="0" err="1"/>
              <a:t>l’user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51" y="1690688"/>
            <a:ext cx="5181600" cy="3308608"/>
          </a:xfrm>
        </p:spPr>
      </p:pic>
    </p:spTree>
    <p:extLst>
      <p:ext uri="{BB962C8B-B14F-4D97-AF65-F5344CB8AC3E}">
        <p14:creationId xmlns:p14="http://schemas.microsoft.com/office/powerpoint/2010/main" val="7947711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5" y="1858327"/>
            <a:ext cx="3233135" cy="1818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ZoneTexte 1"/>
          <p:cNvSpPr txBox="1"/>
          <p:nvPr/>
        </p:nvSpPr>
        <p:spPr>
          <a:xfrm>
            <a:off x="2559033" y="423076"/>
            <a:ext cx="7073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Introduction générale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856480" y="1782126"/>
            <a:ext cx="5926915" cy="4242753"/>
          </a:xfrm>
        </p:spPr>
        <p:txBody>
          <a:bodyPr>
            <a:normAutofit/>
          </a:bodyPr>
          <a:lstStyle/>
          <a:p>
            <a:r>
              <a:rPr lang="fr-FR" dirty="0"/>
              <a:t>Le nombre des machines dans les réseaux d’entreprise peut parfois devenir extrêmement élevé, d'autant plus qu’une panne du réseau peut parfois avoir des conséquences catastrophiques. </a:t>
            </a:r>
            <a:r>
              <a:rPr lang="fr-FR" b="1" dirty="0"/>
              <a:t>Alors comment peut-on administrer un système en utilisant serveur Windows pour éviter ces contraintes?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7135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1136" y="161318"/>
            <a:ext cx="9905998" cy="1478570"/>
          </a:xfrm>
        </p:spPr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7-limiter l'accès de l'utilisateur: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6" y="2249488"/>
            <a:ext cx="4398941" cy="354171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Limiter les </a:t>
            </a:r>
            <a:r>
              <a:rPr lang="en-US" dirty="0" err="1"/>
              <a:t>heures</a:t>
            </a:r>
            <a:r>
              <a:rPr lang="en-US" dirty="0"/>
              <a:t> de travail</a:t>
            </a:r>
          </a:p>
          <a:p>
            <a:r>
              <a:rPr lang="en-US" dirty="0"/>
              <a:t>Limiter les machines </a:t>
            </a:r>
            <a:r>
              <a:rPr lang="en-US" dirty="0" err="1"/>
              <a:t>ou</a:t>
            </a:r>
            <a:r>
              <a:rPr lang="en-US" dirty="0"/>
              <a:t> le user </a:t>
            </a:r>
            <a:r>
              <a:rPr lang="en-US" dirty="0" err="1"/>
              <a:t>peut</a:t>
            </a:r>
            <a:r>
              <a:rPr lang="en-US" dirty="0"/>
              <a:t> se connecter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47873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2136" y="-340127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8-</a:t>
            </a:r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Partage de dossier: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86" y="2249488"/>
            <a:ext cx="4135240" cy="354171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partager</a:t>
            </a:r>
            <a:r>
              <a:rPr lang="en-US" dirty="0"/>
              <a:t> des dossiers entre les </a:t>
            </a:r>
            <a:r>
              <a:rPr lang="en-US" dirty="0" err="1"/>
              <a:t>membres</a:t>
            </a:r>
            <a:r>
              <a:rPr lang="en-US" dirty="0"/>
              <a:t> de </a:t>
            </a:r>
            <a:r>
              <a:rPr lang="en-US" dirty="0" err="1"/>
              <a:t>domaine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changer les permissions pour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administrateur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utilisateur</a:t>
            </a:r>
            <a:r>
              <a:rPr lang="en-US" dirty="0"/>
              <a:t> </a:t>
            </a:r>
            <a:r>
              <a:rPr lang="en-US" dirty="0" err="1"/>
              <a:t>concernant</a:t>
            </a:r>
            <a:r>
              <a:rPr lang="en-US" dirty="0"/>
              <a:t> le dossier </a:t>
            </a:r>
            <a:r>
              <a:rPr lang="en-US" dirty="0" err="1"/>
              <a:t>partage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09153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1" y="-20308"/>
            <a:ext cx="9905998" cy="1478570"/>
          </a:xfrm>
        </p:spPr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9-GPO(group </a:t>
            </a:r>
            <a:r>
              <a:rPr lang="fr-FR" sz="20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policy</a:t>
            </a:r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28697"/>
            <a:ext cx="4878387" cy="3383293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02503"/>
            <a:ext cx="4875213" cy="3435682"/>
          </a:xfrm>
        </p:spPr>
      </p:pic>
    </p:spTree>
    <p:extLst>
      <p:ext uri="{BB962C8B-B14F-4D97-AF65-F5344CB8AC3E}">
        <p14:creationId xmlns:p14="http://schemas.microsoft.com/office/powerpoint/2010/main" val="74848259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75" y="2602901"/>
            <a:ext cx="3711262" cy="2834886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5972"/>
            <a:ext cx="4875213" cy="3488743"/>
          </a:xfrm>
        </p:spPr>
      </p:pic>
    </p:spTree>
    <p:extLst>
      <p:ext uri="{BB962C8B-B14F-4D97-AF65-F5344CB8AC3E}">
        <p14:creationId xmlns:p14="http://schemas.microsoft.com/office/powerpoint/2010/main" val="232968679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48" y="2641004"/>
            <a:ext cx="3657917" cy="2758679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41" y="2249488"/>
            <a:ext cx="4838931" cy="3541712"/>
          </a:xfrm>
        </p:spPr>
      </p:pic>
    </p:spTree>
    <p:extLst>
      <p:ext uri="{BB962C8B-B14F-4D97-AF65-F5344CB8AC3E}">
        <p14:creationId xmlns:p14="http://schemas.microsoft.com/office/powerpoint/2010/main" val="295553524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7890" y="-281134"/>
            <a:ext cx="9905998" cy="1478570"/>
          </a:xfrm>
        </p:spPr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10-DNS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22237" y="1878891"/>
            <a:ext cx="4713302" cy="4351338"/>
          </a:xfrm>
        </p:spPr>
        <p:txBody>
          <a:bodyPr/>
          <a:lstStyle/>
          <a:p>
            <a:r>
              <a:rPr lang="en-US" dirty="0" err="1"/>
              <a:t>Lancement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 core</a:t>
            </a:r>
          </a:p>
          <a:p>
            <a:r>
              <a:rPr lang="en-US" dirty="0" err="1"/>
              <a:t>Creer</a:t>
            </a:r>
            <a:r>
              <a:rPr lang="en-US" dirty="0"/>
              <a:t> le service DNS </a:t>
            </a:r>
            <a:r>
              <a:rPr lang="en-US" dirty="0" err="1"/>
              <a:t>en</a:t>
            </a:r>
            <a:r>
              <a:rPr lang="en-US" dirty="0"/>
              <a:t> core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29" y="1608486"/>
            <a:ext cx="5966977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806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18049" y="594805"/>
            <a:ext cx="4535749" cy="1095884"/>
          </a:xfrm>
        </p:spPr>
        <p:txBody>
          <a:bodyPr>
            <a:normAutofit/>
          </a:bodyPr>
          <a:lstStyle/>
          <a:p>
            <a:r>
              <a:rPr lang="fr-FR" sz="2400" dirty="0"/>
              <a:t>ajout de DNS forward lookup zone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4" y="1867825"/>
            <a:ext cx="4206605" cy="34064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95" y="2062583"/>
            <a:ext cx="5982218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3559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DNS reverse lookup zone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4" y="1690688"/>
            <a:ext cx="4543223" cy="312100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46" y="2404060"/>
            <a:ext cx="557832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9210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29" y="1813379"/>
            <a:ext cx="5578323" cy="371888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20" y="1813379"/>
            <a:ext cx="5311600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316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DNS host Record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00" y="1690688"/>
            <a:ext cx="5117173" cy="4351338"/>
          </a:xfrm>
        </p:spPr>
      </p:pic>
    </p:spTree>
    <p:extLst>
      <p:ext uri="{BB962C8B-B14F-4D97-AF65-F5344CB8AC3E}">
        <p14:creationId xmlns:p14="http://schemas.microsoft.com/office/powerpoint/2010/main" val="5258916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053" y="-157368"/>
            <a:ext cx="9905998" cy="1478570"/>
          </a:xfrm>
        </p:spPr>
        <p:txBody>
          <a:bodyPr/>
          <a:lstStyle/>
          <a:p>
            <a:r>
              <a:rPr lang="fr-FR" b="1" u="sng" dirty="0">
                <a:solidFill>
                  <a:schemeClr val="bg1"/>
                </a:solidFill>
              </a:rPr>
              <a:t>I-Administration des systèmes</a:t>
            </a:r>
            <a:br>
              <a:rPr lang="fr-FR" b="1" u="sng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281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d'un DNS web server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9" y="1536258"/>
            <a:ext cx="5278457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45" y="1647737"/>
            <a:ext cx="510584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3194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Creer</a:t>
            </a:r>
            <a:r>
              <a:rPr lang="en-US" dirty="0"/>
              <a:t> un host sous le nom de www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34" y="1690688"/>
            <a:ext cx="6068970" cy="4351338"/>
          </a:xfrm>
        </p:spPr>
      </p:pic>
    </p:spTree>
    <p:extLst>
      <p:ext uri="{BB962C8B-B14F-4D97-AF65-F5344CB8AC3E}">
        <p14:creationId xmlns:p14="http://schemas.microsoft.com/office/powerpoint/2010/main" val="3625870703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6035" y="31500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Tester avec la </a:t>
            </a:r>
            <a:r>
              <a:rPr lang="en-US" dirty="0" err="1"/>
              <a:t>commande</a:t>
            </a:r>
            <a:r>
              <a:rPr lang="en-US" dirty="0"/>
              <a:t> ping </a:t>
            </a:r>
            <a:r>
              <a:rPr lang="en-US" dirty="0" err="1"/>
              <a:t>dans</a:t>
            </a:r>
            <a:r>
              <a:rPr lang="en-US" dirty="0"/>
              <a:t> le main et le core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" y="1915606"/>
            <a:ext cx="5436300" cy="393988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0746"/>
            <a:ext cx="5901656" cy="43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1713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6" y="1909822"/>
            <a:ext cx="6805037" cy="3808071"/>
          </a:xfrm>
        </p:spPr>
      </p:pic>
    </p:spTree>
    <p:extLst>
      <p:ext uri="{BB962C8B-B14F-4D97-AF65-F5344CB8AC3E}">
        <p14:creationId xmlns:p14="http://schemas.microsoft.com/office/powerpoint/2010/main" val="2980048228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d'un MX Record dans DNS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4" y="1837963"/>
            <a:ext cx="4877223" cy="38636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23" y="2660994"/>
            <a:ext cx="5585944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7683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" y="609752"/>
            <a:ext cx="5250084" cy="583342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90" y="1366008"/>
            <a:ext cx="6290454" cy="41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71125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4BE57-0AA0-7039-35C5-3467CB0327DA}"/>
              </a:ext>
            </a:extLst>
          </p:cNvPr>
          <p:cNvSpPr txBox="1"/>
          <p:nvPr/>
        </p:nvSpPr>
        <p:spPr>
          <a:xfrm>
            <a:off x="1858449" y="804532"/>
            <a:ext cx="8652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installation et configuration d'un DHCP serveur: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</a:t>
            </a:r>
            <a:endParaRPr lang="en-FR" sz="16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61181-3A3F-BBEC-54E5-56BC2D114A92}"/>
              </a:ext>
            </a:extLst>
          </p:cNvPr>
          <p:cNvSpPr txBox="1"/>
          <p:nvPr/>
        </p:nvSpPr>
        <p:spPr>
          <a:xfrm>
            <a:off x="1634992" y="1971119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I</a:t>
            </a:r>
            <a:r>
              <a:rPr lang="en-FR" b="1" u="sng" dirty="0"/>
              <a:t>nstallation:</a:t>
            </a:r>
          </a:p>
          <a:p>
            <a:r>
              <a:rPr lang="en-FR" dirty="0"/>
              <a:t>        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78BBF-157C-0DBE-B833-FE5571ABA0CE}"/>
              </a:ext>
            </a:extLst>
          </p:cNvPr>
          <p:cNvSpPr txBox="1"/>
          <p:nvPr/>
        </p:nvSpPr>
        <p:spPr>
          <a:xfrm>
            <a:off x="1779660" y="3059668"/>
            <a:ext cx="15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</a:t>
            </a:r>
            <a:r>
              <a:rPr lang="en-FR" b="1" u="sng" dirty="0"/>
              <a:t>onfiguration: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9ED149-454F-1625-2D9E-CEDAD0A3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833" y="2158461"/>
            <a:ext cx="7210095" cy="575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D5F40D-BC67-FD22-68FC-D4446028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46" y="4644888"/>
            <a:ext cx="10131972" cy="537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B50AD6-B363-7E5D-FC9D-78B309B73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46" y="5626720"/>
            <a:ext cx="10507538" cy="5573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B5BFF-541A-8A63-BFBF-3356EFB6C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446" y="3705711"/>
            <a:ext cx="10658599" cy="662466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91957" y="54977"/>
            <a:ext cx="8791575" cy="1655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11-DHCP: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360827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CF7C5-D7E6-0818-1C45-968BFE599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225"/>
          <a:stretch/>
        </p:blipFill>
        <p:spPr>
          <a:xfrm>
            <a:off x="168462" y="539750"/>
            <a:ext cx="11855075" cy="5446713"/>
          </a:xfrm>
        </p:spPr>
      </p:pic>
    </p:spTree>
    <p:extLst>
      <p:ext uri="{BB962C8B-B14F-4D97-AF65-F5344CB8AC3E}">
        <p14:creationId xmlns:p14="http://schemas.microsoft.com/office/powerpoint/2010/main" val="283174489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F6C96-0B0E-02D2-B742-1D08399A2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66"/>
          <a:stretch/>
        </p:blipFill>
        <p:spPr>
          <a:xfrm>
            <a:off x="615950" y="262945"/>
            <a:ext cx="10960100" cy="65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86764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9292-8E3F-13E5-7431-49BEE7AB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39" y="-10012"/>
            <a:ext cx="5984312" cy="792162"/>
          </a:xfrm>
        </p:spPr>
        <p:txBody>
          <a:bodyPr>
            <a:no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DHCP server default getaway: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</a:t>
            </a:r>
            <a:endParaRPr lang="en-FR" sz="24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0E268-3A76-5E67-1630-ED5732C5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077118"/>
            <a:ext cx="11996738" cy="53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404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BA88D-182C-4EC1-8812-F53FB55FD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1725" y="932274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Serveur</a:t>
            </a:r>
            <a:r>
              <a:rPr lang="fr-FR" b="1" u="sng" dirty="0">
                <a:solidFill>
                  <a:schemeClr val="accent6">
                    <a:lumMod val="75000"/>
                  </a:schemeClr>
                </a:solidFill>
              </a:rPr>
              <a:t> et administration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8C00BD-D484-42C9-A286-92C2E4F41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943" y="2271106"/>
            <a:ext cx="9541565" cy="3366052"/>
          </a:xfrm>
        </p:spPr>
        <p:txBody>
          <a:bodyPr>
            <a:normAutofit/>
          </a:bodyPr>
          <a:lstStyle/>
          <a:p>
            <a:r>
              <a:rPr lang="fr-FR" dirty="0"/>
              <a:t>Les serveurs sont des machines dont le fonctionnement et les cas d’usage diffèrent des ordinateurs personnels. </a:t>
            </a:r>
          </a:p>
          <a:p>
            <a:r>
              <a:rPr lang="fr-FR" dirty="0"/>
              <a:t> C’est la raison pour laquelle ils nécessitent des systèmes d’exploitation adaptés. Pour répondre à des besoins spécifiques.</a:t>
            </a:r>
          </a:p>
        </p:txBody>
      </p:sp>
    </p:spTree>
    <p:extLst>
      <p:ext uri="{BB962C8B-B14F-4D97-AF65-F5344CB8AC3E}">
        <p14:creationId xmlns:p14="http://schemas.microsoft.com/office/powerpoint/2010/main" val="315624324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5AD0E2-52A4-5629-DEE6-5DD1E0D22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43" y="990283"/>
            <a:ext cx="12040514" cy="5324792"/>
          </a:xfrm>
        </p:spPr>
      </p:pic>
    </p:spTree>
    <p:extLst>
      <p:ext uri="{BB962C8B-B14F-4D97-AF65-F5344CB8AC3E}">
        <p14:creationId xmlns:p14="http://schemas.microsoft.com/office/powerpoint/2010/main" val="3516783787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0353DA-5E44-F3E2-3890-9092C361C3BA}"/>
              </a:ext>
            </a:extLst>
          </p:cNvPr>
          <p:cNvSpPr txBox="1"/>
          <p:nvPr/>
        </p:nvSpPr>
        <p:spPr>
          <a:xfrm>
            <a:off x="1148991" y="235975"/>
            <a:ext cx="621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Change DNS server getaway</a:t>
            </a:r>
            <a:r>
              <a:rPr lang="en-FR" sz="2400" b="1" dirty="0">
                <a:solidFill>
                  <a:schemeClr val="accent5">
                    <a:lumMod val="50000"/>
                  </a:schemeClr>
                </a:solidFill>
                <a:effectLst/>
                <a:latin typeface="ACADEMY ENGRAVED LET PLAIN:1.0" panose="02000000000000000000" pitchFamily="2" charset="0"/>
              </a:rPr>
              <a:t> : </a:t>
            </a:r>
            <a:endParaRPr lang="en-FR" sz="24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9F944-2212-D255-146C-91180BED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" y="1018877"/>
            <a:ext cx="12130197" cy="52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8651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18A7C-A556-0201-BB05-2A7489BA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20" y="869155"/>
            <a:ext cx="11900959" cy="5119690"/>
          </a:xfrm>
        </p:spPr>
      </p:pic>
    </p:spTree>
    <p:extLst>
      <p:ext uri="{BB962C8B-B14F-4D97-AF65-F5344CB8AC3E}">
        <p14:creationId xmlns:p14="http://schemas.microsoft.com/office/powerpoint/2010/main" val="254846736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3A5FA-77E3-F2C2-8F27-8854146092C0}"/>
              </a:ext>
            </a:extLst>
          </p:cNvPr>
          <p:cNvSpPr txBox="1"/>
          <p:nvPr/>
        </p:nvSpPr>
        <p:spPr>
          <a:xfrm>
            <a:off x="1251308" y="68549"/>
            <a:ext cx="2829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DHCP Scope:</a:t>
            </a:r>
            <a:b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</a:br>
            <a:endParaRPr lang="en-FR" sz="32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183D-63F3-6E77-910B-FD3D7C3E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57"/>
            <a:ext cx="12192000" cy="52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85098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A0032-3E4E-D6BE-2A4F-7F02129A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4257676" cy="552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55858-2342-F804-9342-B923D571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6" y="514350"/>
            <a:ext cx="4030787" cy="5529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54A58-01AE-6E5E-C597-5E97E374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834" y="514350"/>
            <a:ext cx="4160166" cy="5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2764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18F7-4FFA-007C-4714-E240E85C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214" y="0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Backup and Restore DHCP serveur:</a:t>
            </a:r>
            <a:br>
              <a:rPr lang="fr-FR" sz="36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</a:br>
            <a:endParaRPr lang="en-FR" sz="36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62757-165C-361A-AAF7-3A85A374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" y="1285935"/>
            <a:ext cx="11882438" cy="507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5C6D0-EAC3-63F9-C42D-A0222F2C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34" y="2611498"/>
            <a:ext cx="3660465" cy="39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2528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2D67AD-4B58-8824-A8BB-F578CA75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" y="675481"/>
            <a:ext cx="4663218" cy="5507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08250-23EA-D34E-0A9A-86DE925F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75" y="0"/>
            <a:ext cx="45847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A3F18-5FF7-C277-0B84-947F51EAA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1981200"/>
            <a:ext cx="4584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0861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279F6-094A-F7A8-6891-C891BEFF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262"/>
            <a:ext cx="12192000" cy="52387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A2C09-2054-9675-BFA7-31DFF1909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5210" y="0"/>
            <a:ext cx="3590144" cy="2286000"/>
          </a:xfrm>
        </p:spPr>
      </p:pic>
    </p:spTree>
    <p:extLst>
      <p:ext uri="{BB962C8B-B14F-4D97-AF65-F5344CB8AC3E}">
        <p14:creationId xmlns:p14="http://schemas.microsoft.com/office/powerpoint/2010/main" val="3789538924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062A-20CF-CA90-FB10-24F07AFBB87D}"/>
              </a:ext>
            </a:extLst>
          </p:cNvPr>
          <p:cNvSpPr txBox="1"/>
          <p:nvPr/>
        </p:nvSpPr>
        <p:spPr>
          <a:xfrm>
            <a:off x="1219969" y="53457"/>
            <a:ext cx="6694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MAC </a:t>
            </a:r>
            <a:r>
              <a:rPr lang="fr-FR" sz="2800" b="1" dirty="0" err="1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adress</a:t>
            </a:r>
            <a:r>
              <a:rPr lang="fr-FR" sz="2800" b="1" dirty="0">
                <a:solidFill>
                  <a:schemeClr val="accent5">
                    <a:lumMod val="50000"/>
                  </a:schemeClr>
                </a:solidFill>
                <a:latin typeface="ACADEMY ENGRAVED LET PLAIN:1.0" panose="02000000000000000000" pitchFamily="2" charset="0"/>
              </a:rPr>
              <a:t> filtre management : </a:t>
            </a:r>
            <a:endParaRPr lang="en-FR" sz="2800" b="1" dirty="0">
              <a:solidFill>
                <a:schemeClr val="accent5">
                  <a:lumMod val="50000"/>
                </a:schemeClr>
              </a:solidFill>
              <a:latin typeface="ACADEMY ENGRAVED LET PLAIN:1.0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0CEE6-1269-D8CC-BA37-E4993D6B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41983"/>
            <a:ext cx="11906250" cy="5115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4A2A5-5C2F-05C9-92A9-A62ECD80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3429000"/>
            <a:ext cx="5511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2283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512D1F-B166-88E4-47BF-A83C9A10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96"/>
            <a:ext cx="12006262" cy="51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476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BA4A72-F52B-4B5F-91B3-BD2B96650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56" y="365125"/>
            <a:ext cx="9485243" cy="1325563"/>
          </a:xfrm>
        </p:spPr>
        <p:txBody>
          <a:bodyPr/>
          <a:lstStyle/>
          <a:p>
            <a:r>
              <a:rPr lang="fr-FR" b="1" i="1" u="sng" dirty="0">
                <a:solidFill>
                  <a:schemeClr val="accent6">
                    <a:lumMod val="75000"/>
                  </a:schemeClr>
                </a:solidFill>
              </a:rPr>
              <a:t>Les objectifs d administration 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AF6E7-8BDE-491C-9C8B-97C5B5260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Les objectifs l’administration de système sont les suivants :</a:t>
            </a:r>
          </a:p>
          <a:p>
            <a:r>
              <a:rPr lang="fr-FR" dirty="0"/>
              <a:t>Concevoir, installer et veiller au bon fonctionnement d'une infrastructure informatique et réseau d'une entreprise ou d'une collectivité.	</a:t>
            </a:r>
          </a:p>
          <a:p>
            <a:r>
              <a:rPr lang="fr-FR" dirty="0"/>
              <a:t>Garantir l'efficacité et la sécurité des systèmes</a:t>
            </a:r>
          </a:p>
          <a:p>
            <a:r>
              <a:rPr lang="fr-FR" dirty="0"/>
              <a:t>Installer, configurer et dépanner un poste client.	</a:t>
            </a:r>
          </a:p>
          <a:p>
            <a:r>
              <a:rPr lang="fr-FR" dirty="0"/>
              <a:t>Gérer des comptes (utilisateurs et ordinateurs).	</a:t>
            </a:r>
          </a:p>
          <a:p>
            <a:r>
              <a:rPr lang="fr-FR" dirty="0"/>
              <a:t>Configurer et gérer les services réseaux sur ces serveurs.</a:t>
            </a:r>
          </a:p>
          <a:p>
            <a:r>
              <a:rPr lang="fr-FR" dirty="0"/>
              <a:t>Configurer et gérer l’infrastructure d’annuaire.	</a:t>
            </a:r>
          </a:p>
        </p:txBody>
      </p:sp>
    </p:spTree>
    <p:extLst>
      <p:ext uri="{BB962C8B-B14F-4D97-AF65-F5344CB8AC3E}">
        <p14:creationId xmlns:p14="http://schemas.microsoft.com/office/powerpoint/2010/main" val="1162809998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1D410-C800-0787-222D-E3830CD0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4" y="1528763"/>
            <a:ext cx="11951201" cy="40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0674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2824674"/>
            <a:ext cx="9905999" cy="3541714"/>
          </a:xfrm>
        </p:spPr>
        <p:txBody>
          <a:bodyPr/>
          <a:lstStyle/>
          <a:p>
            <a:r>
              <a:rPr lang="fr-FR" dirty="0"/>
              <a:t>Tout au long de ce chapitre, nous avons installé et configuré le système d'exploitation Windows Server 2019 ainsi que ses différents services (AD, DNS et DHCP). Cette étape nous a permis d’essayer d’administrer les système en utilisant Windows server.</a:t>
            </a:r>
          </a:p>
        </p:txBody>
      </p:sp>
    </p:spTree>
    <p:extLst>
      <p:ext uri="{BB962C8B-B14F-4D97-AF65-F5344CB8AC3E}">
        <p14:creationId xmlns:p14="http://schemas.microsoft.com/office/powerpoint/2010/main" val="2037341344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046539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Bibliographie</a:t>
            </a:r>
          </a:p>
          <a:p>
            <a:r>
              <a:rPr lang="fr-FR" dirty="0"/>
              <a:t>[1] N.MENGBWA, Mise en place d'un contrôleur de domaine sous Windows serveur 2008,</a:t>
            </a:r>
          </a:p>
          <a:p>
            <a:r>
              <a:rPr lang="fr-FR" dirty="0"/>
              <a:t>http ://www.memoireonline.com/03/15/8993/Mise-en-place-d-un-contrleur-dedomaine-sous-Windows-serveur-2008.html. Consulté le</a:t>
            </a:r>
          </a:p>
          <a:p>
            <a:r>
              <a:rPr lang="fr-FR" dirty="0"/>
              <a:t>01/06/2016.</a:t>
            </a:r>
          </a:p>
          <a:p>
            <a:r>
              <a:rPr lang="fr-FR" dirty="0"/>
              <a:t>[2] E.REUTER, Agents Mobiles : itinéraires pour l'administration système et réseau,</a:t>
            </a:r>
          </a:p>
          <a:p>
            <a:r>
              <a:rPr lang="fr-FR" dirty="0"/>
              <a:t>Thèse de doctorat en Informatique, Université de Nice Sophia Antipolis, Soutenu le 28</a:t>
            </a:r>
          </a:p>
          <a:p>
            <a:r>
              <a:rPr lang="fr-FR" dirty="0"/>
              <a:t>Mai 2004.</a:t>
            </a:r>
          </a:p>
          <a:p>
            <a:r>
              <a:rPr lang="fr-FR" dirty="0"/>
              <a:t>[3] P.ATELIEN, Réseaux informatiques notions fondamentales, 3e</a:t>
            </a:r>
          </a:p>
          <a:p>
            <a:r>
              <a:rPr lang="fr-FR" dirty="0"/>
              <a:t>édition, </a:t>
            </a:r>
            <a:r>
              <a:rPr lang="fr-FR" dirty="0" err="1"/>
              <a:t>Eni</a:t>
            </a:r>
            <a:r>
              <a:rPr lang="fr-FR" dirty="0"/>
              <a:t> édition,</a:t>
            </a:r>
          </a:p>
          <a:p>
            <a:r>
              <a:rPr lang="fr-FR" dirty="0"/>
              <a:t>2009.</a:t>
            </a:r>
          </a:p>
          <a:p>
            <a:r>
              <a:rPr lang="fr-FR" dirty="0"/>
              <a:t>[4] M.AURELIEN, Le protocole SNMP, La gestion réseau et le protocole SNMP, FIFO04.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2249485"/>
            <a:ext cx="4875211" cy="4265615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[5] P.COPONAT, R.REYNIER, Ter supervision réseau, Master 2 SIR.</a:t>
            </a:r>
          </a:p>
          <a:p>
            <a:r>
              <a:rPr lang="fr-FR" dirty="0"/>
              <a:t>[6] S.BARON, L.ANTOINE, La supervision réseau, 2006.</a:t>
            </a:r>
          </a:p>
          <a:p>
            <a:r>
              <a:rPr lang="fr-FR" dirty="0"/>
              <a:t>[7] SYLVAIN, Le modèle OSI, Http ://www.frameip.com/osi/. Consulté le 01/03/2016</a:t>
            </a:r>
          </a:p>
          <a:p>
            <a:r>
              <a:rPr lang="fr-FR" dirty="0"/>
              <a:t>[8] P.KADIONIK, L'administration de réseau, http ://www.enseirb.fr/ </a:t>
            </a:r>
            <a:r>
              <a:rPr lang="fr-FR" dirty="0" err="1"/>
              <a:t>kadionik</a:t>
            </a:r>
            <a:r>
              <a:rPr lang="fr-FR" dirty="0"/>
              <a:t>. Consulté</a:t>
            </a:r>
          </a:p>
          <a:p>
            <a:r>
              <a:rPr lang="fr-FR" dirty="0"/>
              <a:t>le 04/04/2016</a:t>
            </a:r>
          </a:p>
          <a:p>
            <a:r>
              <a:rPr lang="fr-FR" dirty="0"/>
              <a:t>[9] P.A.GOUPILLE, Technologie des ordinateurs et des réseaux, 7e</a:t>
            </a:r>
          </a:p>
          <a:p>
            <a:r>
              <a:rPr lang="fr-FR" dirty="0"/>
              <a:t>édition, </a:t>
            </a:r>
            <a:r>
              <a:rPr lang="fr-FR" dirty="0" err="1"/>
              <a:t>Dunod</a:t>
            </a:r>
            <a:r>
              <a:rPr lang="fr-FR" dirty="0"/>
              <a:t>, 2006.</a:t>
            </a:r>
          </a:p>
          <a:p>
            <a:r>
              <a:rPr lang="fr-FR" dirty="0"/>
              <a:t>[10] M.CHATEAU et autres, Windows Server 2008 R2 administration avancée, 2ième</a:t>
            </a:r>
          </a:p>
          <a:p>
            <a:r>
              <a:rPr lang="fr-FR" dirty="0"/>
              <a:t>édition, </a:t>
            </a:r>
            <a:r>
              <a:rPr lang="fr-FR" dirty="0" err="1"/>
              <a:t>Eni</a:t>
            </a:r>
            <a:r>
              <a:rPr lang="fr-FR" dirty="0"/>
              <a:t> édition, 2011.</a:t>
            </a:r>
          </a:p>
          <a:p>
            <a:r>
              <a:rPr lang="fr-FR" dirty="0"/>
              <a:t>[11] C.SERVIN, RÉSEAUX ET TÉLÉCOMS : cours et exercices corrigés, </a:t>
            </a:r>
            <a:r>
              <a:rPr lang="fr-FR" dirty="0" err="1"/>
              <a:t>Dunod</a:t>
            </a:r>
            <a:r>
              <a:rPr lang="fr-FR" dirty="0"/>
              <a:t>, 2003.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125393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07276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b="1" u="sng" dirty="0"/>
              <a:t>II-Windows Server et ses différents services</a:t>
            </a:r>
            <a:br>
              <a:rPr lang="fr-FR" b="1" u="sng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3138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76039" y="541538"/>
            <a:ext cx="55751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Definitions</a:t>
            </a:r>
          </a:p>
          <a:p>
            <a:r>
              <a:rPr lang="en-US" sz="4400" b="1" dirty="0">
                <a:solidFill>
                  <a:schemeClr val="accent1"/>
                </a:solidFill>
              </a:rPr>
              <a:t> </a:t>
            </a:r>
            <a:endParaRPr lang="fr-FR" sz="4400" b="1" dirty="0">
              <a:solidFill>
                <a:schemeClr val="accent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17251" y="1535837"/>
            <a:ext cx="11017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Windows Server : </a:t>
            </a:r>
            <a:r>
              <a:rPr lang="fr-FR" dirty="0"/>
              <a:t>est un système d’exploitation pour serveur par Microsoft, il fournit toutes les capacités, fonctionnalités des mécanismes de fonctionnement d’un OS pour serveur standard.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Active Directory :</a:t>
            </a:r>
            <a:r>
              <a:rPr lang="fr-FR" dirty="0"/>
              <a:t>Un service d'annuaire créé par Microsoft a pour objectif premier de centraliser l'identification et l'authentification d'un réseau de postes Windows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LDAP:</a:t>
            </a:r>
            <a:r>
              <a:rPr lang="fr-FR" dirty="0"/>
              <a:t> s’agit d’un protocole d’accès aux informations. Il permet d’échanger des renseignements entre les annuaires compatibles au protocole.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DNS (Domain Name System): </a:t>
            </a:r>
            <a:r>
              <a:rPr lang="fr-FR" dirty="0"/>
              <a:t>est un serveur spécifiquement utilisé pour faire correspondre les noms d'hôte de sites Web (comme exemple.com) à leurs adresses IP ou de protocole Internet correspondantes.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/>
              <a:t>protocole DHCP (Dynamic Host Configuration Protocol):</a:t>
            </a:r>
            <a:r>
              <a:rPr lang="fr-FR" dirty="0"/>
              <a:t> a pour but de fournir une adresse IP et un masque à tout périphérique réseau (station, serveur ou autre) qui en fait la demande. </a:t>
            </a:r>
          </a:p>
          <a:p>
            <a:endParaRPr lang="fr-FR" dirty="0"/>
          </a:p>
          <a:p>
            <a:pPr lvl="0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304544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971038" y="-113002"/>
            <a:ext cx="9905998" cy="1478570"/>
          </a:xfrm>
        </p:spPr>
        <p:txBody>
          <a:bodyPr/>
          <a:lstStyle/>
          <a:p>
            <a:pPr algn="ctr"/>
            <a:r>
              <a:rPr lang="fr-FR" b="1" u="sng" dirty="0"/>
              <a:t>III-Réalisation</a:t>
            </a:r>
            <a:br>
              <a:rPr lang="fr-FR" b="1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85526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797</TotalTime>
  <Words>770</Words>
  <Application>Microsoft Office PowerPoint</Application>
  <PresentationFormat>Grand écran</PresentationFormat>
  <Paragraphs>120</Paragraphs>
  <Slides>63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1" baseType="lpstr">
      <vt:lpstr>ACADEMY ENGRAVED LET PLAIN:1.0</vt:lpstr>
      <vt:lpstr>Arial</vt:lpstr>
      <vt:lpstr>Calibri</vt:lpstr>
      <vt:lpstr>Times New Roman</vt:lpstr>
      <vt:lpstr>Trebuchet MS</vt:lpstr>
      <vt:lpstr>Tw Cen MT</vt:lpstr>
      <vt:lpstr>Wingdings</vt:lpstr>
      <vt:lpstr>Circuit</vt:lpstr>
      <vt:lpstr>Présentation PowerPoint</vt:lpstr>
      <vt:lpstr>Plan</vt:lpstr>
      <vt:lpstr>Présentation PowerPoint</vt:lpstr>
      <vt:lpstr>I-Administration des systèmes </vt:lpstr>
      <vt:lpstr>Serveur et administration</vt:lpstr>
      <vt:lpstr>Les objectifs d administration système</vt:lpstr>
      <vt:lpstr>II-Windows Server et ses différents services </vt:lpstr>
      <vt:lpstr>Présentation PowerPoint</vt:lpstr>
      <vt:lpstr>III-Réalisation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4-Installation de ldap:</vt:lpstr>
      <vt:lpstr>Présentation PowerPoint</vt:lpstr>
      <vt:lpstr>L’installation va se lancer .</vt:lpstr>
      <vt:lpstr>Ainsi , on finit l’installation de l’Active Directory Lightweight Directory Services .</vt:lpstr>
      <vt:lpstr>On se connecte sur le path de LDAP </vt:lpstr>
      <vt:lpstr>En ouvrant Administrator Windows power shell , on saisit la commande ldp pour s’assurer </vt:lpstr>
      <vt:lpstr>5-Ajout d'un client Windows 10 dans active directory </vt:lpstr>
      <vt:lpstr>Présentation PowerPoint</vt:lpstr>
      <vt:lpstr>Présentation PowerPoint</vt:lpstr>
      <vt:lpstr>Présentation PowerPoint</vt:lpstr>
      <vt:lpstr>6-ajout des utilisateur dans active directory:</vt:lpstr>
      <vt:lpstr>Présentation PowerPoint</vt:lpstr>
      <vt:lpstr>7-limiter l'accès de l'utilisateur:</vt:lpstr>
      <vt:lpstr>8-Partage de dossier:</vt:lpstr>
      <vt:lpstr>9-GPO(group policy):</vt:lpstr>
      <vt:lpstr>Présentation PowerPoint</vt:lpstr>
      <vt:lpstr>Présentation PowerPoint</vt:lpstr>
      <vt:lpstr>10-DNS</vt:lpstr>
      <vt:lpstr>ajout de DNS forward lookup zone</vt:lpstr>
      <vt:lpstr>ajout de DNS reverse lookup zone</vt:lpstr>
      <vt:lpstr>Présentation PowerPoint</vt:lpstr>
      <vt:lpstr>ajout de DNS host Record</vt:lpstr>
      <vt:lpstr>ajout d'un DNS web server</vt:lpstr>
      <vt:lpstr>Creer un host sous le nom de www</vt:lpstr>
      <vt:lpstr>Tester avec la commande ping dans le main et le core</vt:lpstr>
      <vt:lpstr>Présentation PowerPoint</vt:lpstr>
      <vt:lpstr>ajout d'un MX Record dans DNS</vt:lpstr>
      <vt:lpstr>Présentation PowerPoint</vt:lpstr>
      <vt:lpstr>Présentation PowerPoint</vt:lpstr>
      <vt:lpstr>Présentation PowerPoint</vt:lpstr>
      <vt:lpstr>Présentation PowerPoint</vt:lpstr>
      <vt:lpstr>DHCP server default getaway: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Backup and Restore DHCP serveur: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Bibliographie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PC</cp:lastModifiedBy>
  <cp:revision>12</cp:revision>
  <dcterms:created xsi:type="dcterms:W3CDTF">2022-07-04T21:52:41Z</dcterms:created>
  <dcterms:modified xsi:type="dcterms:W3CDTF">2022-07-05T11:31:02Z</dcterms:modified>
</cp:coreProperties>
</file>